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Raleway"/>
      <p:regular r:id="rId41"/>
      <p:bold r:id="rId42"/>
      <p:italic r:id="rId43"/>
      <p:boldItalic r:id="rId44"/>
    </p:embeddedFont>
    <p:embeddedFont>
      <p:font typeface="Lato"/>
      <p:regular r:id="rId45"/>
      <p:bold r:id="rId46"/>
      <p:italic r:id="rId47"/>
      <p:boldItalic r:id="rId48"/>
    </p:embeddedFont>
    <p:embeddedFont>
      <p:font typeface="Helvetica Neue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font" Target="fonts/Raleway-bold.fntdata"/><Relationship Id="rId41" Type="http://schemas.openxmlformats.org/officeDocument/2006/relationships/font" Target="fonts/Raleway-regular.fntdata"/><Relationship Id="rId44" Type="http://schemas.openxmlformats.org/officeDocument/2006/relationships/font" Target="fonts/Raleway-boldItalic.fntdata"/><Relationship Id="rId43" Type="http://schemas.openxmlformats.org/officeDocument/2006/relationships/font" Target="fonts/Raleway-italic.fntdata"/><Relationship Id="rId46" Type="http://schemas.openxmlformats.org/officeDocument/2006/relationships/font" Target="fonts/Lato-bold.fntdata"/><Relationship Id="rId45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Lato-boldItalic.fntdata"/><Relationship Id="rId47" Type="http://schemas.openxmlformats.org/officeDocument/2006/relationships/font" Target="fonts/Lato-italic.fntdata"/><Relationship Id="rId49" Type="http://schemas.openxmlformats.org/officeDocument/2006/relationships/font" Target="fonts/HelveticaNeu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HelveticaNeue-italic.fntdata"/><Relationship Id="rId50" Type="http://schemas.openxmlformats.org/officeDocument/2006/relationships/font" Target="fonts/HelveticaNeue-bold.fntdata"/><Relationship Id="rId52" Type="http://schemas.openxmlformats.org/officeDocument/2006/relationships/font" Target="fonts/HelveticaNeue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fa422628d4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fa422628d4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fa422628d4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fa422628d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fa422628d4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fa422628d4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a422628d4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a422628d4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fa422628d4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fa422628d4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fa422628d4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fa422628d4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fa422628d4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fa422628d4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fa422628d4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fa422628d4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a422628d4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fa422628d4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fa422628d4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fa422628d4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fa422628d4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fa422628d4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fa422628d4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fa422628d4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fa422628d4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fa422628d4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fa422628d4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fa422628d4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fa422628d4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fa422628d4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fa422628d4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fa422628d4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fa422628d4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fa422628d4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fa422628d4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fa422628d4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fa422628d4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fa422628d4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fa422628d4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fa422628d4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fa422628d4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fa422628d4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fa422628d4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fa422628d4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fa422628d4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fa422628d4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fa422628d4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fa422628d4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fa422628d4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fa422628d4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fa422628d4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fa422628d4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fa422628d4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2fa422628d4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2fa422628d4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2fa422628d4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fa422628d4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fa422628d4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2fa422628d4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2fa422628d4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fa422628d4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fa422628d4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fa422628d4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2fa422628d4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fa422628d4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2fa422628d4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fa422628d4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2fa422628d4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91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/>
              <a:t>Haiku &amp; You</a:t>
            </a:r>
            <a:endParaRPr sz="6800"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2521259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Six Week Journey Into Short Form Poetry</a:t>
            </a:r>
            <a:endParaRPr/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3309" y="4019700"/>
            <a:ext cx="1101599" cy="1101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729450" y="1300475"/>
            <a:ext cx="29238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740"/>
              <a:t>Week 1</a:t>
            </a:r>
            <a:endParaRPr sz="4740"/>
          </a:p>
        </p:txBody>
      </p:sp>
      <p:sp>
        <p:nvSpPr>
          <p:cNvPr id="94" name="Google Shape;94;p14"/>
          <p:cNvSpPr txBox="1"/>
          <p:nvPr>
            <p:ph type="title"/>
          </p:nvPr>
        </p:nvSpPr>
        <p:spPr>
          <a:xfrm>
            <a:off x="812700" y="2044825"/>
            <a:ext cx="3031200" cy="5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40"/>
              <a:t>Introduction to Haiku</a:t>
            </a:r>
            <a:endParaRPr sz="2140"/>
          </a:p>
        </p:txBody>
      </p:sp>
      <p:sp>
        <p:nvSpPr>
          <p:cNvPr id="95" name="Google Shape;95;p14"/>
          <p:cNvSpPr txBox="1"/>
          <p:nvPr>
            <p:ph type="title"/>
          </p:nvPr>
        </p:nvSpPr>
        <p:spPr>
          <a:xfrm>
            <a:off x="811225" y="25717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Session 1</a:t>
            </a:r>
            <a:endParaRPr/>
          </a:p>
        </p:txBody>
      </p:sp>
      <p:sp>
        <p:nvSpPr>
          <p:cNvPr id="96" name="Google Shape;96;p14"/>
          <p:cNvSpPr txBox="1"/>
          <p:nvPr>
            <p:ph type="title"/>
          </p:nvPr>
        </p:nvSpPr>
        <p:spPr>
          <a:xfrm>
            <a:off x="821775" y="2907150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Introduction to the Image and Imagery</a:t>
            </a:r>
            <a:endParaRPr b="0" sz="194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02" name="Google Shape;102;p15"/>
          <p:cNvSpPr txBox="1"/>
          <p:nvPr/>
        </p:nvSpPr>
        <p:spPr>
          <a:xfrm>
            <a:off x="729450" y="2144606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What is </a:t>
            </a: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 place where you feel the most peace?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" name="Google Shape;103;p15"/>
          <p:cNvSpPr txBox="1"/>
          <p:nvPr>
            <p:ph type="title"/>
          </p:nvPr>
        </p:nvSpPr>
        <p:spPr>
          <a:xfrm>
            <a:off x="958100" y="2653538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Write it down, but keep it to yourself</a:t>
            </a:r>
            <a:endParaRPr b="0" sz="194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09" name="Google Shape;109;p16"/>
          <p:cNvSpPr txBox="1"/>
          <p:nvPr/>
        </p:nvSpPr>
        <p:spPr>
          <a:xfrm>
            <a:off x="729450" y="2144606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What is an object that you can always fit in that place?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0" name="Google Shape;110;p16"/>
          <p:cNvSpPr txBox="1"/>
          <p:nvPr>
            <p:ph type="title"/>
          </p:nvPr>
        </p:nvSpPr>
        <p:spPr>
          <a:xfrm>
            <a:off x="958100" y="3142635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Write that down as well!</a:t>
            </a:r>
            <a:endParaRPr b="0" sz="194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16" name="Google Shape;116;p17"/>
          <p:cNvSpPr txBox="1"/>
          <p:nvPr/>
        </p:nvSpPr>
        <p:spPr>
          <a:xfrm>
            <a:off x="729450" y="2144606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What are three words that describe that object?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7" name="Google Shape;117;p17"/>
          <p:cNvSpPr txBox="1"/>
          <p:nvPr>
            <p:ph type="title"/>
          </p:nvPr>
        </p:nvSpPr>
        <p:spPr>
          <a:xfrm>
            <a:off x="997350" y="2670350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Write them down too!</a:t>
            </a:r>
            <a:endParaRPr b="0" sz="194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23" name="Google Shape;123;p18"/>
          <p:cNvSpPr txBox="1"/>
          <p:nvPr/>
        </p:nvSpPr>
        <p:spPr>
          <a:xfrm>
            <a:off x="729450" y="2144606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Let’s Share!!!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4" name="Google Shape;124;p18"/>
          <p:cNvSpPr txBox="1"/>
          <p:nvPr>
            <p:ph type="title"/>
          </p:nvPr>
        </p:nvSpPr>
        <p:spPr>
          <a:xfrm>
            <a:off x="997350" y="2670350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Say your name, your age, the place you picked and three words that describe your object.</a:t>
            </a:r>
            <a:endParaRPr b="0" sz="1940"/>
          </a:p>
        </p:txBody>
      </p:sp>
      <p:sp>
        <p:nvSpPr>
          <p:cNvPr id="125" name="Google Shape;125;p18"/>
          <p:cNvSpPr txBox="1"/>
          <p:nvPr>
            <p:ph type="title"/>
          </p:nvPr>
        </p:nvSpPr>
        <p:spPr>
          <a:xfrm>
            <a:off x="997350" y="3343675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we guess your object from your word?</a:t>
            </a:r>
            <a:endParaRPr sz="194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31" name="Google Shape;131;p19"/>
          <p:cNvSpPr txBox="1"/>
          <p:nvPr/>
        </p:nvSpPr>
        <p:spPr>
          <a:xfrm>
            <a:off x="729450" y="2144606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 Green Plant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19"/>
          <p:cNvSpPr txBox="1"/>
          <p:nvPr>
            <p:ph type="title"/>
          </p:nvPr>
        </p:nvSpPr>
        <p:spPr>
          <a:xfrm>
            <a:off x="997350" y="2571750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might this image make me feel at peace?</a:t>
            </a:r>
            <a:endParaRPr sz="194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38" name="Google Shape;138;p20"/>
          <p:cNvSpPr txBox="1"/>
          <p:nvPr/>
        </p:nvSpPr>
        <p:spPr>
          <a:xfrm>
            <a:off x="729450" y="2144606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 Green Plant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9" name="Google Shape;139;p20"/>
          <p:cNvSpPr txBox="1"/>
          <p:nvPr>
            <p:ph type="title"/>
          </p:nvPr>
        </p:nvSpPr>
        <p:spPr>
          <a:xfrm>
            <a:off x="997350" y="2571750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image may be a bit too simple….</a:t>
            </a:r>
            <a:endParaRPr sz="194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45" name="Google Shape;145;p21"/>
          <p:cNvSpPr txBox="1"/>
          <p:nvPr/>
        </p:nvSpPr>
        <p:spPr>
          <a:xfrm>
            <a:off x="729450" y="1981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 Seafoam green blueberry bush in my Grandmom’s backyard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6" name="Google Shape;146;p21"/>
          <p:cNvSpPr txBox="1"/>
          <p:nvPr>
            <p:ph type="title"/>
          </p:nvPr>
        </p:nvSpPr>
        <p:spPr>
          <a:xfrm>
            <a:off x="997350" y="3002134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might this image make me feel at peace?</a:t>
            </a:r>
            <a:endParaRPr sz="194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52" name="Google Shape;152;p22"/>
          <p:cNvSpPr txBox="1"/>
          <p:nvPr/>
        </p:nvSpPr>
        <p:spPr>
          <a:xfrm>
            <a:off x="729450" y="1981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 Seafoam green blueberry bush in my Grandmom’s backyard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3" name="Google Shape;153;p22"/>
          <p:cNvSpPr txBox="1"/>
          <p:nvPr>
            <p:ph type="title"/>
          </p:nvPr>
        </p:nvSpPr>
        <p:spPr>
          <a:xfrm>
            <a:off x="997350" y="3002134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might this image make me feel at peace?</a:t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is this image stronger then the first?</a:t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59" name="Google Shape;159;p23"/>
          <p:cNvSpPr txBox="1"/>
          <p:nvPr/>
        </p:nvSpPr>
        <p:spPr>
          <a:xfrm>
            <a:off x="729450" y="1981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Structure of an Image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0" name="Google Shape;160;p23"/>
          <p:cNvSpPr txBox="1"/>
          <p:nvPr>
            <p:ph type="title"/>
          </p:nvPr>
        </p:nvSpPr>
        <p:spPr>
          <a:xfrm>
            <a:off x="833775" y="2647725"/>
            <a:ext cx="78522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</a:t>
            </a:r>
            <a:r>
              <a:rPr lang="en" sz="1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seafoam green blueberry bush</a:t>
            </a:r>
            <a:endParaRPr sz="6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23"/>
          <p:cNvSpPr txBox="1"/>
          <p:nvPr/>
        </p:nvSpPr>
        <p:spPr>
          <a:xfrm>
            <a:off x="5943202" y="2940525"/>
            <a:ext cx="5361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noun</a:t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4861800" y="2940525"/>
            <a:ext cx="1017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adjective</a:t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" name="Google Shape;163;p23"/>
          <p:cNvSpPr txBox="1"/>
          <p:nvPr/>
        </p:nvSpPr>
        <p:spPr>
          <a:xfrm>
            <a:off x="4162600" y="2940525"/>
            <a:ext cx="72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adjective</a:t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3306300" y="2940525"/>
            <a:ext cx="72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adjective</a:t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65" name="Google Shape;165;p23"/>
          <p:cNvCxnSpPr/>
          <p:nvPr/>
        </p:nvCxnSpPr>
        <p:spPr>
          <a:xfrm>
            <a:off x="2780750" y="2626275"/>
            <a:ext cx="3953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71" name="Google Shape;171;p24"/>
          <p:cNvSpPr txBox="1"/>
          <p:nvPr/>
        </p:nvSpPr>
        <p:spPr>
          <a:xfrm>
            <a:off x="729450" y="1981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Incomplete Image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2" name="Google Shape;172;p24"/>
          <p:cNvSpPr txBox="1"/>
          <p:nvPr>
            <p:ph type="title"/>
          </p:nvPr>
        </p:nvSpPr>
        <p:spPr>
          <a:xfrm>
            <a:off x="557328" y="2647725"/>
            <a:ext cx="78522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 seafoam green ________</a:t>
            </a:r>
            <a:endParaRPr sz="6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4290191" y="2940525"/>
            <a:ext cx="72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adjective</a:t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3433891" y="2940525"/>
            <a:ext cx="72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adjective</a:t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75" name="Google Shape;175;p24"/>
          <p:cNvCxnSpPr/>
          <p:nvPr/>
        </p:nvCxnSpPr>
        <p:spPr>
          <a:xfrm>
            <a:off x="2780750" y="2626275"/>
            <a:ext cx="3953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81" name="Google Shape;181;p25"/>
          <p:cNvSpPr txBox="1"/>
          <p:nvPr/>
        </p:nvSpPr>
        <p:spPr>
          <a:xfrm>
            <a:off x="729450" y="1981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Incomplete Image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2" name="Google Shape;182;p25"/>
          <p:cNvSpPr txBox="1"/>
          <p:nvPr>
            <p:ph type="title"/>
          </p:nvPr>
        </p:nvSpPr>
        <p:spPr>
          <a:xfrm>
            <a:off x="557328" y="2647725"/>
            <a:ext cx="78522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  _________ bush</a:t>
            </a:r>
            <a:endParaRPr sz="6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" name="Google Shape;183;p25"/>
          <p:cNvSpPr txBox="1"/>
          <p:nvPr/>
        </p:nvSpPr>
        <p:spPr>
          <a:xfrm>
            <a:off x="4672963" y="2940525"/>
            <a:ext cx="72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noun</a:t>
            </a:r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84" name="Google Shape;184;p25"/>
          <p:cNvCxnSpPr/>
          <p:nvPr/>
        </p:nvCxnSpPr>
        <p:spPr>
          <a:xfrm>
            <a:off x="2780750" y="2626275"/>
            <a:ext cx="3953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90" name="Google Shape;190;p26"/>
          <p:cNvSpPr txBox="1"/>
          <p:nvPr/>
        </p:nvSpPr>
        <p:spPr>
          <a:xfrm>
            <a:off x="729450" y="1981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Figurative </a:t>
            </a: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Image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1" name="Google Shape;191;p26"/>
          <p:cNvSpPr txBox="1"/>
          <p:nvPr>
            <p:ph type="title"/>
          </p:nvPr>
        </p:nvSpPr>
        <p:spPr>
          <a:xfrm>
            <a:off x="727449" y="2647725"/>
            <a:ext cx="78522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The bush is like a hairy monster</a:t>
            </a:r>
            <a:endParaRPr sz="6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92" name="Google Shape;192;p26"/>
          <p:cNvCxnSpPr/>
          <p:nvPr/>
        </p:nvCxnSpPr>
        <p:spPr>
          <a:xfrm>
            <a:off x="2780750" y="2626275"/>
            <a:ext cx="3953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198" name="Google Shape;198;p27"/>
          <p:cNvSpPr txBox="1"/>
          <p:nvPr/>
        </p:nvSpPr>
        <p:spPr>
          <a:xfrm>
            <a:off x="729450" y="1981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Concrete</a:t>
            </a: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Image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9" name="Google Shape;199;p27"/>
          <p:cNvSpPr txBox="1"/>
          <p:nvPr>
            <p:ph type="title"/>
          </p:nvPr>
        </p:nvSpPr>
        <p:spPr>
          <a:xfrm>
            <a:off x="727449" y="2647725"/>
            <a:ext cx="78522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The bush is spiky, round and full.</a:t>
            </a:r>
            <a:endParaRPr sz="6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00" name="Google Shape;200;p27"/>
          <p:cNvCxnSpPr/>
          <p:nvPr/>
        </p:nvCxnSpPr>
        <p:spPr>
          <a:xfrm>
            <a:off x="2780750" y="2626275"/>
            <a:ext cx="39531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206" name="Google Shape;206;p28"/>
          <p:cNvSpPr txBox="1"/>
          <p:nvPr/>
        </p:nvSpPr>
        <p:spPr>
          <a:xfrm>
            <a:off x="779000" y="1258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Powerful Images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7" name="Google Shape;207;p28"/>
          <p:cNvSpPr txBox="1"/>
          <p:nvPr>
            <p:ph type="title"/>
          </p:nvPr>
        </p:nvSpPr>
        <p:spPr>
          <a:xfrm>
            <a:off x="2391400" y="3194427"/>
            <a:ext cx="29250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Soaring eagle cutting the wind</a:t>
            </a:r>
            <a:endParaRPr sz="14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" name="Google Shape;208;p28"/>
          <p:cNvSpPr txBox="1"/>
          <p:nvPr>
            <p:ph type="title"/>
          </p:nvPr>
        </p:nvSpPr>
        <p:spPr>
          <a:xfrm>
            <a:off x="3777230" y="1872375"/>
            <a:ext cx="41760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Jagged electric white lightening </a:t>
            </a:r>
            <a:endParaRPr sz="14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" name="Google Shape;209;p28"/>
          <p:cNvSpPr txBox="1"/>
          <p:nvPr>
            <p:ph type="title"/>
          </p:nvPr>
        </p:nvSpPr>
        <p:spPr>
          <a:xfrm>
            <a:off x="1037550" y="2124106"/>
            <a:ext cx="27051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Deep orange lava exploding</a:t>
            </a:r>
            <a:endParaRPr sz="14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" name="Google Shape;210;p28"/>
          <p:cNvSpPr txBox="1"/>
          <p:nvPr>
            <p:ph type="title"/>
          </p:nvPr>
        </p:nvSpPr>
        <p:spPr>
          <a:xfrm>
            <a:off x="1484137" y="2680608"/>
            <a:ext cx="27051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fire</a:t>
            </a:r>
            <a:endParaRPr sz="14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" name="Google Shape;211;p28"/>
          <p:cNvSpPr txBox="1"/>
          <p:nvPr>
            <p:ph type="title"/>
          </p:nvPr>
        </p:nvSpPr>
        <p:spPr>
          <a:xfrm>
            <a:off x="6030502" y="2276507"/>
            <a:ext cx="27051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Study green</a:t>
            </a:r>
            <a:endParaRPr sz="14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" name="Google Shape;212;p28"/>
          <p:cNvSpPr txBox="1"/>
          <p:nvPr>
            <p:ph type="title"/>
          </p:nvPr>
        </p:nvSpPr>
        <p:spPr>
          <a:xfrm>
            <a:off x="3571650" y="2425350"/>
            <a:ext cx="27051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big</a:t>
            </a: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 wave</a:t>
            </a:r>
            <a:endParaRPr sz="14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p28"/>
          <p:cNvSpPr txBox="1"/>
          <p:nvPr>
            <p:ph type="title"/>
          </p:nvPr>
        </p:nvSpPr>
        <p:spPr>
          <a:xfrm>
            <a:off x="3777225" y="3622800"/>
            <a:ext cx="43035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Sharp fresh ice cracking between teeth</a:t>
            </a:r>
            <a:endParaRPr sz="14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p28"/>
          <p:cNvSpPr txBox="1"/>
          <p:nvPr>
            <p:ph type="title"/>
          </p:nvPr>
        </p:nvSpPr>
        <p:spPr>
          <a:xfrm>
            <a:off x="4117486" y="2756726"/>
            <a:ext cx="43035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A sassy whip of a hair tossed over a shoulder</a:t>
            </a:r>
            <a:endParaRPr sz="14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220" name="Google Shape;220;p29"/>
          <p:cNvSpPr txBox="1"/>
          <p:nvPr/>
        </p:nvSpPr>
        <p:spPr>
          <a:xfrm>
            <a:off x="779000" y="1258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Today’s </a:t>
            </a: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Exercise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1" name="Google Shape;221;p29"/>
          <p:cNvSpPr txBox="1"/>
          <p:nvPr>
            <p:ph type="title"/>
          </p:nvPr>
        </p:nvSpPr>
        <p:spPr>
          <a:xfrm>
            <a:off x="869257" y="1822850"/>
            <a:ext cx="81471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Pick a feeling or tone (Playful, Tense, Lonely, Adventurous)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Hold up your fingers to create a frame.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Scan the room until you find a image in your frame has your tone.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Use sensory details to describe how that image looks, feels, sounds, smells or takes like?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Find at least 2 different images that match your tone.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W1S1: Introduction to Image &amp; Imagery</a:t>
            </a:r>
            <a:endParaRPr sz="1240"/>
          </a:p>
        </p:txBody>
      </p:sp>
      <p:sp>
        <p:nvSpPr>
          <p:cNvPr id="227" name="Google Shape;227;p30"/>
          <p:cNvSpPr txBox="1"/>
          <p:nvPr/>
        </p:nvSpPr>
        <p:spPr>
          <a:xfrm>
            <a:off x="779000" y="1258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Next Lesson…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8" name="Google Shape;228;p30"/>
          <p:cNvSpPr txBox="1"/>
          <p:nvPr>
            <p:ph type="title"/>
          </p:nvPr>
        </p:nvSpPr>
        <p:spPr>
          <a:xfrm>
            <a:off x="811642" y="1777413"/>
            <a:ext cx="81471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What is Poem and How to Write Haiku!!</a:t>
            </a:r>
            <a:endParaRPr sz="3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"/>
          <p:cNvSpPr txBox="1"/>
          <p:nvPr>
            <p:ph type="title"/>
          </p:nvPr>
        </p:nvSpPr>
        <p:spPr>
          <a:xfrm>
            <a:off x="729450" y="1300475"/>
            <a:ext cx="29238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740"/>
              <a:t>Week 1</a:t>
            </a:r>
            <a:endParaRPr sz="4740"/>
          </a:p>
        </p:txBody>
      </p:sp>
      <p:sp>
        <p:nvSpPr>
          <p:cNvPr id="234" name="Google Shape;234;p31"/>
          <p:cNvSpPr txBox="1"/>
          <p:nvPr>
            <p:ph type="title"/>
          </p:nvPr>
        </p:nvSpPr>
        <p:spPr>
          <a:xfrm>
            <a:off x="812700" y="2044825"/>
            <a:ext cx="3031200" cy="52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40"/>
              <a:t>Introduction to Haiku</a:t>
            </a:r>
            <a:endParaRPr sz="2140"/>
          </a:p>
        </p:txBody>
      </p:sp>
      <p:sp>
        <p:nvSpPr>
          <p:cNvPr id="235" name="Google Shape;235;p31"/>
          <p:cNvSpPr txBox="1"/>
          <p:nvPr>
            <p:ph type="title"/>
          </p:nvPr>
        </p:nvSpPr>
        <p:spPr>
          <a:xfrm>
            <a:off x="811225" y="25717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Session 2</a:t>
            </a:r>
            <a:endParaRPr/>
          </a:p>
        </p:txBody>
      </p:sp>
      <p:sp>
        <p:nvSpPr>
          <p:cNvPr id="236" name="Google Shape;236;p31"/>
          <p:cNvSpPr txBox="1"/>
          <p:nvPr>
            <p:ph type="title"/>
          </p:nvPr>
        </p:nvSpPr>
        <p:spPr>
          <a:xfrm>
            <a:off x="821775" y="2907150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Introduction to the Haiku</a:t>
            </a:r>
            <a:endParaRPr b="0" sz="194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242" name="Google Shape;242;p32"/>
          <p:cNvSpPr txBox="1"/>
          <p:nvPr/>
        </p:nvSpPr>
        <p:spPr>
          <a:xfrm>
            <a:off x="729450" y="1890141"/>
            <a:ext cx="79566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once was a student named Lee,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Who got stuck up a very tall tree.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 reached for a snack,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But slipped on his pack,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Now he dangles and yells, “Rescue me!”</a:t>
            </a:r>
            <a:endParaRPr i="1" sz="16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248" name="Google Shape;248;p33"/>
          <p:cNvSpPr txBox="1"/>
          <p:nvPr/>
        </p:nvSpPr>
        <p:spPr>
          <a:xfrm>
            <a:off x="729450" y="1890141"/>
            <a:ext cx="79566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once was a student named Lee,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who got stuck up a very tall tree.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 reached for a snack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but slipped on his pack,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Now he dangles and yells, “Rescue me!”</a:t>
            </a:r>
            <a:endParaRPr i="1" sz="16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9" name="Google Shape;249;p33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Limerick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" name="Google Shape;250;p33"/>
          <p:cNvSpPr txBox="1"/>
          <p:nvPr/>
        </p:nvSpPr>
        <p:spPr>
          <a:xfrm>
            <a:off x="1572000" y="1935588"/>
            <a:ext cx="6360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1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2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3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4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5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4"/>
          <p:cNvSpPr txBox="1"/>
          <p:nvPr/>
        </p:nvSpPr>
        <p:spPr>
          <a:xfrm>
            <a:off x="6822413" y="2524638"/>
            <a:ext cx="1410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8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break</a:t>
            </a:r>
            <a:endParaRPr b="1" i="1" sz="8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" name="Google Shape;256;p34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257" name="Google Shape;257;p34"/>
          <p:cNvSpPr txBox="1"/>
          <p:nvPr/>
        </p:nvSpPr>
        <p:spPr>
          <a:xfrm>
            <a:off x="729450" y="1890150"/>
            <a:ext cx="56499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once was a student named Lee,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who got stuck up a very tall tree.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 reached for a snack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but slipped on his pack,</a:t>
            </a:r>
            <a:endParaRPr i="1" sz="17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Now he dangles and yells, “Rescue me!”</a:t>
            </a:r>
            <a:endParaRPr i="1" sz="16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8" name="Google Shape;258;p34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Limerick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" name="Google Shape;259;p34"/>
          <p:cNvSpPr txBox="1"/>
          <p:nvPr/>
        </p:nvSpPr>
        <p:spPr>
          <a:xfrm>
            <a:off x="1572000" y="1935588"/>
            <a:ext cx="6360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1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2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3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4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5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60" name="Google Shape;260;p34"/>
          <p:cNvCxnSpPr>
            <a:stCxn id="255" idx="1"/>
          </p:cNvCxnSpPr>
          <p:nvPr/>
        </p:nvCxnSpPr>
        <p:spPr>
          <a:xfrm rot="10800000">
            <a:off x="6061313" y="2153838"/>
            <a:ext cx="761100" cy="52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1" name="Google Shape;261;p34"/>
          <p:cNvCxnSpPr>
            <a:stCxn id="255" idx="1"/>
          </p:cNvCxnSpPr>
          <p:nvPr/>
        </p:nvCxnSpPr>
        <p:spPr>
          <a:xfrm rot="10800000">
            <a:off x="5525213" y="2471838"/>
            <a:ext cx="1297200" cy="20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2" name="Google Shape;262;p34"/>
          <p:cNvCxnSpPr/>
          <p:nvPr/>
        </p:nvCxnSpPr>
        <p:spPr>
          <a:xfrm flipH="1">
            <a:off x="4543575" y="2680800"/>
            <a:ext cx="2290200" cy="7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3" name="Google Shape;263;p34"/>
          <p:cNvCxnSpPr>
            <a:stCxn id="255" idx="1"/>
          </p:cNvCxnSpPr>
          <p:nvPr/>
        </p:nvCxnSpPr>
        <p:spPr>
          <a:xfrm flipH="1">
            <a:off x="4652813" y="2678538"/>
            <a:ext cx="2169600" cy="38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4" name="Google Shape;264;p34"/>
          <p:cNvCxnSpPr>
            <a:stCxn id="255" idx="1"/>
          </p:cNvCxnSpPr>
          <p:nvPr/>
        </p:nvCxnSpPr>
        <p:spPr>
          <a:xfrm flipH="1">
            <a:off x="6224813" y="2678538"/>
            <a:ext cx="597600" cy="64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270" name="Google Shape;270;p35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Classical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" name="Google Shape;271;p35"/>
          <p:cNvSpPr txBox="1"/>
          <p:nvPr/>
        </p:nvSpPr>
        <p:spPr>
          <a:xfrm>
            <a:off x="2424225" y="2147775"/>
            <a:ext cx="36372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first cold shower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Even the monkey seems to want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little coat of straw.</a:t>
            </a:r>
            <a:endParaRPr b="1"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Bashó (1644 - 1694)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6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277" name="Google Shape;277;p36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Classical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36"/>
          <p:cNvSpPr txBox="1"/>
          <p:nvPr/>
        </p:nvSpPr>
        <p:spPr>
          <a:xfrm>
            <a:off x="2424225" y="2147775"/>
            <a:ext cx="36372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first cold shower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Even the monkey seems to want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little coat of straw.</a:t>
            </a:r>
            <a:endParaRPr b="1"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Bashó (1644 - 1694)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36"/>
          <p:cNvSpPr txBox="1"/>
          <p:nvPr/>
        </p:nvSpPr>
        <p:spPr>
          <a:xfrm>
            <a:off x="1771925" y="2186263"/>
            <a:ext cx="6360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1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2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3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/>
          <p:nvPr/>
        </p:nvSpPr>
        <p:spPr>
          <a:xfrm>
            <a:off x="3116876" y="1848563"/>
            <a:ext cx="154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 </a:t>
            </a: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syllables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37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286" name="Google Shape;286;p37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Classical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" name="Google Shape;287;p37"/>
          <p:cNvSpPr txBox="1"/>
          <p:nvPr/>
        </p:nvSpPr>
        <p:spPr>
          <a:xfrm>
            <a:off x="2424225" y="2265912"/>
            <a:ext cx="3637200" cy="23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first cold show-er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Even the mon-key seems to want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little coat of straw.</a:t>
            </a:r>
            <a:endParaRPr b="1"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Bashó (1644 - 1694)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88" name="Google Shape;288;p37"/>
          <p:cNvCxnSpPr/>
          <p:nvPr/>
        </p:nvCxnSpPr>
        <p:spPr>
          <a:xfrm flipH="1">
            <a:off x="2717100" y="2144638"/>
            <a:ext cx="899700" cy="23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9" name="Google Shape;289;p37"/>
          <p:cNvCxnSpPr/>
          <p:nvPr/>
        </p:nvCxnSpPr>
        <p:spPr>
          <a:xfrm flipH="1">
            <a:off x="3098700" y="2144638"/>
            <a:ext cx="518100" cy="22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0" name="Google Shape;290;p37"/>
          <p:cNvCxnSpPr/>
          <p:nvPr/>
        </p:nvCxnSpPr>
        <p:spPr>
          <a:xfrm flipH="1">
            <a:off x="3507700" y="2144638"/>
            <a:ext cx="118200" cy="23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1" name="Google Shape;291;p37"/>
          <p:cNvCxnSpPr/>
          <p:nvPr/>
        </p:nvCxnSpPr>
        <p:spPr>
          <a:xfrm>
            <a:off x="3653150" y="2144638"/>
            <a:ext cx="190800" cy="23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" name="Google Shape;292;p37"/>
          <p:cNvCxnSpPr/>
          <p:nvPr/>
        </p:nvCxnSpPr>
        <p:spPr>
          <a:xfrm>
            <a:off x="3616800" y="2135563"/>
            <a:ext cx="726900" cy="29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3" name="Google Shape;293;p37"/>
          <p:cNvSpPr txBox="1"/>
          <p:nvPr/>
        </p:nvSpPr>
        <p:spPr>
          <a:xfrm>
            <a:off x="1771925" y="2304400"/>
            <a:ext cx="636000" cy="19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1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2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3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" name="Google Shape;294;p37"/>
          <p:cNvSpPr txBox="1"/>
          <p:nvPr/>
        </p:nvSpPr>
        <p:spPr>
          <a:xfrm>
            <a:off x="3073800" y="2622350"/>
            <a:ext cx="89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syllables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95" name="Google Shape;295;p37"/>
          <p:cNvCxnSpPr>
            <a:stCxn id="294" idx="2"/>
          </p:cNvCxnSpPr>
          <p:nvPr/>
        </p:nvCxnSpPr>
        <p:spPr>
          <a:xfrm flipH="1">
            <a:off x="2762550" y="2976350"/>
            <a:ext cx="761100" cy="20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6" name="Google Shape;296;p37"/>
          <p:cNvCxnSpPr>
            <a:stCxn id="294" idx="2"/>
          </p:cNvCxnSpPr>
          <p:nvPr/>
        </p:nvCxnSpPr>
        <p:spPr>
          <a:xfrm flipH="1">
            <a:off x="3189750" y="2976350"/>
            <a:ext cx="333900" cy="18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7" name="Google Shape;297;p37"/>
          <p:cNvCxnSpPr>
            <a:stCxn id="294" idx="2"/>
          </p:cNvCxnSpPr>
          <p:nvPr/>
        </p:nvCxnSpPr>
        <p:spPr>
          <a:xfrm flipH="1">
            <a:off x="3516750" y="2976350"/>
            <a:ext cx="6900" cy="20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" name="Google Shape;298;p37"/>
          <p:cNvCxnSpPr>
            <a:stCxn id="294" idx="2"/>
          </p:cNvCxnSpPr>
          <p:nvPr/>
        </p:nvCxnSpPr>
        <p:spPr>
          <a:xfrm>
            <a:off x="3523650" y="2976350"/>
            <a:ext cx="420300" cy="21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9" name="Google Shape;299;p37"/>
          <p:cNvCxnSpPr>
            <a:stCxn id="294" idx="2"/>
          </p:cNvCxnSpPr>
          <p:nvPr/>
        </p:nvCxnSpPr>
        <p:spPr>
          <a:xfrm>
            <a:off x="3523650" y="2976350"/>
            <a:ext cx="947400" cy="22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0" name="Google Shape;300;p37"/>
          <p:cNvCxnSpPr>
            <a:stCxn id="294" idx="2"/>
          </p:cNvCxnSpPr>
          <p:nvPr/>
        </p:nvCxnSpPr>
        <p:spPr>
          <a:xfrm>
            <a:off x="3523650" y="2976350"/>
            <a:ext cx="1329000" cy="21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1" name="Google Shape;301;p37"/>
          <p:cNvCxnSpPr>
            <a:stCxn id="294" idx="2"/>
          </p:cNvCxnSpPr>
          <p:nvPr/>
        </p:nvCxnSpPr>
        <p:spPr>
          <a:xfrm>
            <a:off x="3523650" y="2976350"/>
            <a:ext cx="1747200" cy="20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2" name="Google Shape;302;p37"/>
          <p:cNvSpPr txBox="1"/>
          <p:nvPr/>
        </p:nvSpPr>
        <p:spPr>
          <a:xfrm>
            <a:off x="3189750" y="3445875"/>
            <a:ext cx="89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 syllables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03" name="Google Shape;303;p37"/>
          <p:cNvCxnSpPr>
            <a:stCxn id="302" idx="2"/>
          </p:cNvCxnSpPr>
          <p:nvPr/>
        </p:nvCxnSpPr>
        <p:spPr>
          <a:xfrm flipH="1">
            <a:off x="2589900" y="3799875"/>
            <a:ext cx="1049700" cy="16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4" name="Google Shape;304;p37"/>
          <p:cNvCxnSpPr>
            <a:stCxn id="302" idx="2"/>
          </p:cNvCxnSpPr>
          <p:nvPr/>
        </p:nvCxnSpPr>
        <p:spPr>
          <a:xfrm flipH="1">
            <a:off x="2998800" y="3799875"/>
            <a:ext cx="640800" cy="18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5" name="Google Shape;305;p37"/>
          <p:cNvCxnSpPr>
            <a:stCxn id="302" idx="2"/>
          </p:cNvCxnSpPr>
          <p:nvPr/>
        </p:nvCxnSpPr>
        <p:spPr>
          <a:xfrm flipH="1">
            <a:off x="3398700" y="3799875"/>
            <a:ext cx="240900" cy="17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6" name="Google Shape;306;p37"/>
          <p:cNvCxnSpPr>
            <a:stCxn id="302" idx="2"/>
          </p:cNvCxnSpPr>
          <p:nvPr/>
        </p:nvCxnSpPr>
        <p:spPr>
          <a:xfrm flipH="1">
            <a:off x="3625800" y="3799875"/>
            <a:ext cx="13800" cy="17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7" name="Google Shape;307;p37"/>
          <p:cNvCxnSpPr>
            <a:stCxn id="302" idx="2"/>
          </p:cNvCxnSpPr>
          <p:nvPr/>
        </p:nvCxnSpPr>
        <p:spPr>
          <a:xfrm>
            <a:off x="3639600" y="3799875"/>
            <a:ext cx="395100" cy="17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8"/>
          <p:cNvSpPr txBox="1"/>
          <p:nvPr/>
        </p:nvSpPr>
        <p:spPr>
          <a:xfrm>
            <a:off x="3116876" y="1848563"/>
            <a:ext cx="154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 syllables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38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314" name="Google Shape;314;p38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Classical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38"/>
          <p:cNvSpPr txBox="1"/>
          <p:nvPr/>
        </p:nvSpPr>
        <p:spPr>
          <a:xfrm>
            <a:off x="2424225" y="2265912"/>
            <a:ext cx="3637200" cy="23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first cold show-er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Even the mon-key seems to want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little coat of straw.</a:t>
            </a:r>
            <a:endParaRPr b="1"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Bashó (1644 - 1694)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16" name="Google Shape;316;p38"/>
          <p:cNvCxnSpPr/>
          <p:nvPr/>
        </p:nvCxnSpPr>
        <p:spPr>
          <a:xfrm flipH="1">
            <a:off x="2717100" y="2144638"/>
            <a:ext cx="899700" cy="23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7" name="Google Shape;317;p38"/>
          <p:cNvCxnSpPr/>
          <p:nvPr/>
        </p:nvCxnSpPr>
        <p:spPr>
          <a:xfrm flipH="1">
            <a:off x="3098700" y="2144638"/>
            <a:ext cx="518100" cy="22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8" name="Google Shape;318;p38"/>
          <p:cNvCxnSpPr/>
          <p:nvPr/>
        </p:nvCxnSpPr>
        <p:spPr>
          <a:xfrm flipH="1">
            <a:off x="3507700" y="2144638"/>
            <a:ext cx="118200" cy="23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9" name="Google Shape;319;p38"/>
          <p:cNvCxnSpPr/>
          <p:nvPr/>
        </p:nvCxnSpPr>
        <p:spPr>
          <a:xfrm>
            <a:off x="3653150" y="2144638"/>
            <a:ext cx="190800" cy="23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0" name="Google Shape;320;p38"/>
          <p:cNvCxnSpPr/>
          <p:nvPr/>
        </p:nvCxnSpPr>
        <p:spPr>
          <a:xfrm>
            <a:off x="3616800" y="2135563"/>
            <a:ext cx="726900" cy="29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1" name="Google Shape;321;p38"/>
          <p:cNvSpPr txBox="1"/>
          <p:nvPr/>
        </p:nvSpPr>
        <p:spPr>
          <a:xfrm>
            <a:off x="1771925" y="2304400"/>
            <a:ext cx="636000" cy="19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1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2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Line 3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2" name="Google Shape;322;p38"/>
          <p:cNvSpPr txBox="1"/>
          <p:nvPr/>
        </p:nvSpPr>
        <p:spPr>
          <a:xfrm>
            <a:off x="3073800" y="2622350"/>
            <a:ext cx="89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 syllables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23" name="Google Shape;323;p38"/>
          <p:cNvCxnSpPr>
            <a:stCxn id="322" idx="2"/>
          </p:cNvCxnSpPr>
          <p:nvPr/>
        </p:nvCxnSpPr>
        <p:spPr>
          <a:xfrm flipH="1">
            <a:off x="2762550" y="2976350"/>
            <a:ext cx="761100" cy="20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4" name="Google Shape;324;p38"/>
          <p:cNvCxnSpPr>
            <a:stCxn id="322" idx="2"/>
          </p:cNvCxnSpPr>
          <p:nvPr/>
        </p:nvCxnSpPr>
        <p:spPr>
          <a:xfrm flipH="1">
            <a:off x="3189750" y="2976350"/>
            <a:ext cx="333900" cy="18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5" name="Google Shape;325;p38"/>
          <p:cNvCxnSpPr>
            <a:stCxn id="322" idx="2"/>
          </p:cNvCxnSpPr>
          <p:nvPr/>
        </p:nvCxnSpPr>
        <p:spPr>
          <a:xfrm flipH="1">
            <a:off x="3516750" y="2976350"/>
            <a:ext cx="6900" cy="20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6" name="Google Shape;326;p38"/>
          <p:cNvCxnSpPr>
            <a:stCxn id="322" idx="2"/>
          </p:cNvCxnSpPr>
          <p:nvPr/>
        </p:nvCxnSpPr>
        <p:spPr>
          <a:xfrm>
            <a:off x="3523650" y="2976350"/>
            <a:ext cx="420300" cy="21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7" name="Google Shape;327;p38"/>
          <p:cNvCxnSpPr>
            <a:stCxn id="322" idx="2"/>
          </p:cNvCxnSpPr>
          <p:nvPr/>
        </p:nvCxnSpPr>
        <p:spPr>
          <a:xfrm>
            <a:off x="3523650" y="2976350"/>
            <a:ext cx="947400" cy="22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8" name="Google Shape;328;p38"/>
          <p:cNvCxnSpPr>
            <a:stCxn id="322" idx="2"/>
          </p:cNvCxnSpPr>
          <p:nvPr/>
        </p:nvCxnSpPr>
        <p:spPr>
          <a:xfrm>
            <a:off x="3523650" y="2976350"/>
            <a:ext cx="1329000" cy="21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9" name="Google Shape;329;p38"/>
          <p:cNvCxnSpPr>
            <a:stCxn id="322" idx="2"/>
          </p:cNvCxnSpPr>
          <p:nvPr/>
        </p:nvCxnSpPr>
        <p:spPr>
          <a:xfrm>
            <a:off x="3523650" y="2976350"/>
            <a:ext cx="1747200" cy="204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0" name="Google Shape;330;p38"/>
          <p:cNvSpPr txBox="1"/>
          <p:nvPr/>
        </p:nvSpPr>
        <p:spPr>
          <a:xfrm>
            <a:off x="3189750" y="3445875"/>
            <a:ext cx="899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 syllables</a:t>
            </a:r>
            <a:endParaRPr b="1" i="1" sz="11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31" name="Google Shape;331;p38"/>
          <p:cNvCxnSpPr>
            <a:stCxn id="330" idx="2"/>
          </p:cNvCxnSpPr>
          <p:nvPr/>
        </p:nvCxnSpPr>
        <p:spPr>
          <a:xfrm flipH="1">
            <a:off x="2589900" y="3799875"/>
            <a:ext cx="1049700" cy="16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2" name="Google Shape;332;p38"/>
          <p:cNvCxnSpPr>
            <a:stCxn id="330" idx="2"/>
          </p:cNvCxnSpPr>
          <p:nvPr/>
        </p:nvCxnSpPr>
        <p:spPr>
          <a:xfrm flipH="1">
            <a:off x="2998800" y="3799875"/>
            <a:ext cx="640800" cy="18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3" name="Google Shape;333;p38"/>
          <p:cNvCxnSpPr>
            <a:stCxn id="330" idx="2"/>
          </p:cNvCxnSpPr>
          <p:nvPr/>
        </p:nvCxnSpPr>
        <p:spPr>
          <a:xfrm flipH="1">
            <a:off x="3398700" y="3799875"/>
            <a:ext cx="240900" cy="17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4" name="Google Shape;334;p38"/>
          <p:cNvCxnSpPr>
            <a:stCxn id="330" idx="2"/>
          </p:cNvCxnSpPr>
          <p:nvPr/>
        </p:nvCxnSpPr>
        <p:spPr>
          <a:xfrm flipH="1">
            <a:off x="3625800" y="3799875"/>
            <a:ext cx="13800" cy="17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5" name="Google Shape;335;p38"/>
          <p:cNvCxnSpPr>
            <a:stCxn id="330" idx="2"/>
          </p:cNvCxnSpPr>
          <p:nvPr/>
        </p:nvCxnSpPr>
        <p:spPr>
          <a:xfrm>
            <a:off x="3639600" y="3799875"/>
            <a:ext cx="395100" cy="17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9"/>
          <p:cNvSpPr txBox="1"/>
          <p:nvPr/>
        </p:nvSpPr>
        <p:spPr>
          <a:xfrm>
            <a:off x="2424225" y="2147775"/>
            <a:ext cx="36372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winter afternoon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 hear the dry leaves blowing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against the window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Bruce Ross (2005)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1" name="Google Shape;341;p39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342" name="Google Shape;342;p39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Classical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/>
          <p:cNvSpPr txBox="1"/>
          <p:nvPr/>
        </p:nvSpPr>
        <p:spPr>
          <a:xfrm>
            <a:off x="2424225" y="2147775"/>
            <a:ext cx="36372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win-ter af-ter-noon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 hear the dry leaves blow-ing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a-gainst the win-dow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Bruce Ross (2005)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8" name="Google Shape;348;p40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349" name="Google Shape;349;p40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Classical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1"/>
          <p:cNvSpPr txBox="1"/>
          <p:nvPr/>
        </p:nvSpPr>
        <p:spPr>
          <a:xfrm>
            <a:off x="2424225" y="2147775"/>
            <a:ext cx="36372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rain shower ends -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waterdrops scatter light on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red clay road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Lenard D. Moore (199x)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5" name="Google Shape;355;p41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356" name="Google Shape;356;p41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Classical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2"/>
          <p:cNvSpPr txBox="1"/>
          <p:nvPr/>
        </p:nvSpPr>
        <p:spPr>
          <a:xfrm>
            <a:off x="2424225" y="2147775"/>
            <a:ext cx="36372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Springtime dawn: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My father moves about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old house.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Nick Virgilio (196x)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2" name="Google Shape;362;p42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363" name="Google Shape;363;p42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Modern</a:t>
            </a: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3"/>
          <p:cNvSpPr txBox="1"/>
          <p:nvPr/>
        </p:nvSpPr>
        <p:spPr>
          <a:xfrm>
            <a:off x="2424225" y="2147775"/>
            <a:ext cx="36372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Soft rain -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baby’s cheek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Against my own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Penny Harter (2013)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9" name="Google Shape;369;p43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370" name="Google Shape;370;p43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Modern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4"/>
          <p:cNvSpPr txBox="1"/>
          <p:nvPr/>
        </p:nvSpPr>
        <p:spPr>
          <a:xfrm>
            <a:off x="2424225" y="2147775"/>
            <a:ext cx="3637200" cy="12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summer rain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Breathing in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The earth’s smell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Char char="-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Oshadha Perera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6" name="Google Shape;376;p44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377" name="Google Shape;377;p44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Modern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5"/>
          <p:cNvSpPr txBox="1"/>
          <p:nvPr/>
        </p:nvSpPr>
        <p:spPr>
          <a:xfrm>
            <a:off x="2424225" y="2147775"/>
            <a:ext cx="5465100" cy="20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AutoNum type="arabicPeriod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Start with an image, place, or event.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AutoNum type="arabicPeriod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Focus on the details of the image through mindfulness.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AutoNum type="arabicPeriod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 brevity to pick the smallest, most vivid details.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AutoNum type="arabicPeriod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Consider an action that is taken on that image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AutoNum type="arabicPeriod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Consider how the image changes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Helvetica Neue"/>
              <a:buAutoNum type="arabicPeriod"/>
            </a:pPr>
            <a:r>
              <a:rPr i="1" lang="en" sz="155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 sensory details to reflect a wistful tone, contrast or the passage of time.</a:t>
            </a:r>
            <a:endParaRPr i="1" sz="15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3" name="Google Shape;383;p45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</p:txBody>
      </p:sp>
      <p:sp>
        <p:nvSpPr>
          <p:cNvPr id="384" name="Google Shape;384;p45"/>
          <p:cNvSpPr txBox="1"/>
          <p:nvPr/>
        </p:nvSpPr>
        <p:spPr>
          <a:xfrm>
            <a:off x="2208113" y="1377263"/>
            <a:ext cx="4044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100">
                <a:solidFill>
                  <a:srgbClr val="0E0E0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How to Write a Haiku</a:t>
            </a:r>
            <a:endParaRPr b="1" i="1" sz="225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6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240"/>
          </a:p>
        </p:txBody>
      </p:sp>
      <p:sp>
        <p:nvSpPr>
          <p:cNvPr id="390" name="Google Shape;390;p46"/>
          <p:cNvSpPr txBox="1"/>
          <p:nvPr/>
        </p:nvSpPr>
        <p:spPr>
          <a:xfrm>
            <a:off x="779000" y="1258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Today’s Exercise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1" name="Google Shape;391;p46"/>
          <p:cNvSpPr txBox="1"/>
          <p:nvPr>
            <p:ph type="title"/>
          </p:nvPr>
        </p:nvSpPr>
        <p:spPr>
          <a:xfrm>
            <a:off x="869257" y="1822850"/>
            <a:ext cx="81471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Let’s take a walk outside!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Use the framing technique to find an interesting image to write about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Use </a:t>
            </a: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 steps to write 3 or more classical and modern haiku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AutoNum type="arabicPeriod"/>
            </a:pPr>
            <a:r>
              <a:rPr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Feel free to use these starting images if you need:</a:t>
            </a:r>
            <a:endParaRPr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Char char="-"/>
            </a:pPr>
            <a:r>
              <a:rPr b="0"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the moon</a:t>
            </a:r>
            <a:endParaRPr b="0"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Char char="-"/>
            </a:pPr>
            <a:r>
              <a:rPr b="0"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a family pet</a:t>
            </a:r>
            <a:endParaRPr b="0"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Char char="-"/>
            </a:pPr>
            <a:r>
              <a:rPr b="0"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Springtime</a:t>
            </a:r>
            <a:endParaRPr b="0"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Char char="-"/>
            </a:pPr>
            <a:r>
              <a:rPr b="0"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your place of peace</a:t>
            </a:r>
            <a:endParaRPr b="0" sz="1550">
              <a:solidFill>
                <a:srgbClr val="0E0E0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0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550"/>
              <a:buFont typeface="Arial"/>
              <a:buChar char="-"/>
            </a:pPr>
            <a:r>
              <a:rPr b="0" lang="en" sz="15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the morning</a:t>
            </a:r>
            <a:endParaRPr b="0" sz="15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7"/>
          <p:cNvSpPr txBox="1"/>
          <p:nvPr>
            <p:ph type="title"/>
          </p:nvPr>
        </p:nvSpPr>
        <p:spPr>
          <a:xfrm>
            <a:off x="729450" y="4564999"/>
            <a:ext cx="76887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240"/>
              <a:t>W1S2: Introduction to Haiku</a:t>
            </a:r>
            <a:endParaRPr sz="124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240"/>
          </a:p>
        </p:txBody>
      </p:sp>
      <p:sp>
        <p:nvSpPr>
          <p:cNvPr id="397" name="Google Shape;397;p47"/>
          <p:cNvSpPr txBox="1"/>
          <p:nvPr/>
        </p:nvSpPr>
        <p:spPr>
          <a:xfrm>
            <a:off x="779000" y="1258030"/>
            <a:ext cx="7956600" cy="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Next Lesson…</a:t>
            </a:r>
            <a:endParaRPr b="1" sz="28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8" name="Google Shape;398;p47"/>
          <p:cNvSpPr txBox="1"/>
          <p:nvPr>
            <p:ph type="title"/>
          </p:nvPr>
        </p:nvSpPr>
        <p:spPr>
          <a:xfrm>
            <a:off x="811642" y="1777413"/>
            <a:ext cx="8147100" cy="29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50">
                <a:solidFill>
                  <a:srgbClr val="0E0E0E"/>
                </a:solidFill>
                <a:latin typeface="Arial"/>
                <a:ea typeface="Arial"/>
                <a:cs typeface="Arial"/>
                <a:sym typeface="Arial"/>
              </a:rPr>
              <a:t>Senryu and Writing about Relationships</a:t>
            </a:r>
            <a:endParaRPr sz="34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E0E0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